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6" r:id="rId4"/>
    <p:sldId id="288" r:id="rId5"/>
    <p:sldId id="289" r:id="rId6"/>
    <p:sldId id="287" r:id="rId7"/>
    <p:sldId id="258" r:id="rId8"/>
    <p:sldId id="260" r:id="rId9"/>
    <p:sldId id="284" r:id="rId10"/>
    <p:sldId id="262" r:id="rId11"/>
    <p:sldId id="270" r:id="rId12"/>
    <p:sldId id="274" r:id="rId13"/>
    <p:sldId id="280" r:id="rId14"/>
    <p:sldId id="263" r:id="rId15"/>
    <p:sldId id="283" r:id="rId16"/>
    <p:sldId id="281" r:id="rId17"/>
    <p:sldId id="291" r:id="rId18"/>
    <p:sldId id="279" r:id="rId19"/>
  </p:sldIdLst>
  <p:sldSz cx="12192000" cy="6858000"/>
  <p:notesSz cx="6761163" cy="9942513"/>
  <p:defaultTextStyle>
    <a:defPPr>
      <a:defRPr lang="ru-RU"/>
    </a:defPPr>
    <a:lvl1pPr marL="0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7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1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4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68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2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55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49" algn="l" defTabSz="9139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66"/>
    <a:srgbClr val="FFCDCD"/>
    <a:srgbClr val="DAA600"/>
    <a:srgbClr val="729E86"/>
    <a:srgbClr val="FFF2CC"/>
    <a:srgbClr val="FFCC99"/>
    <a:srgbClr val="3F5B4C"/>
    <a:srgbClr val="4E725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  <p:guide orient="horz"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72F77-4F28-4DE7-B6D0-4B7CFE17EF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A070A-D774-45B9-9F19-F0A1759D6411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sz="1600" b="1" dirty="0" smtClean="0">
              <a:solidFill>
                <a:srgbClr val="2E3192"/>
              </a:solidFill>
              <a:latin typeface="Cambria" panose="02040503050406030204" pitchFamily="18" charset="0"/>
            </a:rPr>
            <a:t>об участниках ГИА</a:t>
          </a:r>
          <a:endParaRPr lang="ru-RU" sz="16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4B1EE93A-F215-43EB-8B1C-D7B842D2CE9B}" type="parTrans" cxnId="{987AC074-6E91-458E-9D62-A133F8475998}">
      <dgm:prSet/>
      <dgm:spPr/>
      <dgm:t>
        <a:bodyPr/>
        <a:lstStyle/>
        <a:p>
          <a:pPr algn="ctr"/>
          <a:endParaRPr lang="ru-RU" sz="16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E5D00277-8D05-4A34-8149-7C383C6B02C9}" type="sibTrans" cxnId="{987AC074-6E91-458E-9D62-A133F8475998}">
      <dgm:prSet/>
      <dgm:spPr/>
      <dgm:t>
        <a:bodyPr/>
        <a:lstStyle/>
        <a:p>
          <a:pPr algn="ctr"/>
          <a:endParaRPr lang="ru-RU" sz="16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C65CE9E5-8A21-49D4-BF66-B28A6114EE70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sz="1600" b="1" dirty="0" smtClean="0">
              <a:solidFill>
                <a:srgbClr val="2E3192"/>
              </a:solidFill>
              <a:latin typeface="Cambria" panose="02040503050406030204" pitchFamily="18" charset="0"/>
            </a:rPr>
            <a:t>о выборе предметов</a:t>
          </a:r>
          <a:endParaRPr lang="ru-RU" sz="16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DD9EB33-2A19-4636-80F0-7AEC1DD18838}" type="parTrans" cxnId="{D5CB385D-CE5D-42A0-B43D-AD4079DEE81B}">
      <dgm:prSet/>
      <dgm:spPr/>
      <dgm:t>
        <a:bodyPr/>
        <a:lstStyle/>
        <a:p>
          <a:pPr algn="ctr"/>
          <a:endParaRPr lang="ru-RU" sz="16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23E8BB7E-5AA9-4EFF-B436-780EE1909B03}" type="sibTrans" cxnId="{D5CB385D-CE5D-42A0-B43D-AD4079DEE81B}">
      <dgm:prSet/>
      <dgm:spPr/>
      <dgm:t>
        <a:bodyPr/>
        <a:lstStyle/>
        <a:p>
          <a:pPr algn="ctr"/>
          <a:endParaRPr lang="ru-RU" sz="16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ADBA5AA-505D-4B96-9F6C-C2D78AD0A414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sz="1600" b="1" dirty="0" smtClean="0">
              <a:solidFill>
                <a:srgbClr val="2E3192"/>
              </a:solidFill>
              <a:latin typeface="Cambria" panose="02040503050406030204" pitchFamily="18" charset="0"/>
            </a:rPr>
            <a:t>о перечне ППЭ </a:t>
          </a:r>
          <a:endParaRPr lang="ru-RU" sz="16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C6A27C89-DDC3-43A1-BA30-18D549240048}" type="sibTrans" cxnId="{B7FA944C-B678-4011-A343-6960E59560B6}">
      <dgm:prSet/>
      <dgm:spPr/>
      <dgm:t>
        <a:bodyPr/>
        <a:lstStyle/>
        <a:p>
          <a:pPr algn="ctr"/>
          <a:endParaRPr lang="ru-RU" sz="16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DB11A99F-B74D-42F4-A894-66780F69C18B}" type="parTrans" cxnId="{B7FA944C-B678-4011-A343-6960E59560B6}">
      <dgm:prSet/>
      <dgm:spPr/>
      <dgm:t>
        <a:bodyPr/>
        <a:lstStyle/>
        <a:p>
          <a:pPr algn="ctr"/>
          <a:endParaRPr lang="ru-RU" sz="16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8F65A7-D399-449D-954E-EC86539197D5}" type="pres">
      <dgm:prSet presAssocID="{47972F77-4F28-4DE7-B6D0-4B7CFE17E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CFBA6-DB55-4780-BE9A-B740537DA3A1}" type="pres">
      <dgm:prSet presAssocID="{5E6A070A-D774-45B9-9F19-F0A1759D64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FB8C2-F40C-4CC5-9C57-E66B5DB582B7}" type="pres">
      <dgm:prSet presAssocID="{E5D00277-8D05-4A34-8149-7C383C6B02C9}" presName="spacer" presStyleCnt="0"/>
      <dgm:spPr/>
    </dgm:pt>
    <dgm:pt modelId="{31A74B5A-FD5D-4357-943B-AF37E541F832}" type="pres">
      <dgm:prSet presAssocID="{C65CE9E5-8A21-49D4-BF66-B28A6114EE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7D3B0-7FFE-4F7F-9921-04FF2D4737D8}" type="pres">
      <dgm:prSet presAssocID="{23E8BB7E-5AA9-4EFF-B436-780EE1909B03}" presName="spacer" presStyleCnt="0"/>
      <dgm:spPr/>
    </dgm:pt>
    <dgm:pt modelId="{C0EB07D2-343A-4273-87D4-719BB96D6D2D}" type="pres">
      <dgm:prSet presAssocID="{1ADBA5AA-505D-4B96-9F6C-C2D78AD0A4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A944C-B678-4011-A343-6960E59560B6}" srcId="{47972F77-4F28-4DE7-B6D0-4B7CFE17EFC6}" destId="{1ADBA5AA-505D-4B96-9F6C-C2D78AD0A414}" srcOrd="2" destOrd="0" parTransId="{DB11A99F-B74D-42F4-A894-66780F69C18B}" sibTransId="{C6A27C89-DDC3-43A1-BA30-18D549240048}"/>
    <dgm:cxn modelId="{F0346FEB-894F-48BE-84A1-8AE755147CE0}" type="presOf" srcId="{47972F77-4F28-4DE7-B6D0-4B7CFE17EFC6}" destId="{9D8F65A7-D399-449D-954E-EC86539197D5}" srcOrd="0" destOrd="0" presId="urn:microsoft.com/office/officeart/2005/8/layout/vList2"/>
    <dgm:cxn modelId="{EDE8C3E5-E5E8-448F-A64C-59256910F651}" type="presOf" srcId="{5E6A070A-D774-45B9-9F19-F0A1759D6411}" destId="{968CFBA6-DB55-4780-BE9A-B740537DA3A1}" srcOrd="0" destOrd="0" presId="urn:microsoft.com/office/officeart/2005/8/layout/vList2"/>
    <dgm:cxn modelId="{86F17020-6353-47BC-807E-742A2AF3592E}" type="presOf" srcId="{C65CE9E5-8A21-49D4-BF66-B28A6114EE70}" destId="{31A74B5A-FD5D-4357-943B-AF37E541F832}" srcOrd="0" destOrd="0" presId="urn:microsoft.com/office/officeart/2005/8/layout/vList2"/>
    <dgm:cxn modelId="{D5CB385D-CE5D-42A0-B43D-AD4079DEE81B}" srcId="{47972F77-4F28-4DE7-B6D0-4B7CFE17EFC6}" destId="{C65CE9E5-8A21-49D4-BF66-B28A6114EE70}" srcOrd="1" destOrd="0" parTransId="{1DD9EB33-2A19-4636-80F0-7AEC1DD18838}" sibTransId="{23E8BB7E-5AA9-4EFF-B436-780EE1909B03}"/>
    <dgm:cxn modelId="{987AC074-6E91-458E-9D62-A133F8475998}" srcId="{47972F77-4F28-4DE7-B6D0-4B7CFE17EFC6}" destId="{5E6A070A-D774-45B9-9F19-F0A1759D6411}" srcOrd="0" destOrd="0" parTransId="{4B1EE93A-F215-43EB-8B1C-D7B842D2CE9B}" sibTransId="{E5D00277-8D05-4A34-8149-7C383C6B02C9}"/>
    <dgm:cxn modelId="{FC643259-5480-4A6A-A2D2-FE53C27D49B1}" type="presOf" srcId="{1ADBA5AA-505D-4B96-9F6C-C2D78AD0A414}" destId="{C0EB07D2-343A-4273-87D4-719BB96D6D2D}" srcOrd="0" destOrd="0" presId="urn:microsoft.com/office/officeart/2005/8/layout/vList2"/>
    <dgm:cxn modelId="{97E98A98-EBA6-430E-A410-CB0D60D41E1E}" type="presParOf" srcId="{9D8F65A7-D399-449D-954E-EC86539197D5}" destId="{968CFBA6-DB55-4780-BE9A-B740537DA3A1}" srcOrd="0" destOrd="0" presId="urn:microsoft.com/office/officeart/2005/8/layout/vList2"/>
    <dgm:cxn modelId="{17437506-5FDE-4F52-B54F-C46FB89C39CA}" type="presParOf" srcId="{9D8F65A7-D399-449D-954E-EC86539197D5}" destId="{27EFB8C2-F40C-4CC5-9C57-E66B5DB582B7}" srcOrd="1" destOrd="0" presId="urn:microsoft.com/office/officeart/2005/8/layout/vList2"/>
    <dgm:cxn modelId="{D1E20E0C-515E-4ACC-86AA-2B22E1C08068}" type="presParOf" srcId="{9D8F65A7-D399-449D-954E-EC86539197D5}" destId="{31A74B5A-FD5D-4357-943B-AF37E541F832}" srcOrd="2" destOrd="0" presId="urn:microsoft.com/office/officeart/2005/8/layout/vList2"/>
    <dgm:cxn modelId="{F33CE559-4D7D-47CD-A9F9-C62F182136BC}" type="presParOf" srcId="{9D8F65A7-D399-449D-954E-EC86539197D5}" destId="{46A7D3B0-7FFE-4F7F-9921-04FF2D4737D8}" srcOrd="3" destOrd="0" presId="urn:microsoft.com/office/officeart/2005/8/layout/vList2"/>
    <dgm:cxn modelId="{CDC0426F-04CC-471A-8A34-287492ED75D1}" type="presParOf" srcId="{9D8F65A7-D399-449D-954E-EC86539197D5}" destId="{C0EB07D2-343A-4273-87D4-719BB96D6D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CFBA6-DB55-4780-BE9A-B740537DA3A1}">
      <dsp:nvSpPr>
        <dsp:cNvPr id="0" name=""/>
        <dsp:cNvSpPr/>
      </dsp:nvSpPr>
      <dsp:spPr>
        <a:xfrm>
          <a:off x="0" y="8519"/>
          <a:ext cx="5856651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об участниках ГИА</a:t>
          </a:r>
          <a:endParaRPr lang="ru-RU" sz="16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22846" y="31365"/>
        <a:ext cx="5810959" cy="422308"/>
      </dsp:txXfrm>
    </dsp:sp>
    <dsp:sp modelId="{31A74B5A-FD5D-4357-943B-AF37E541F832}">
      <dsp:nvSpPr>
        <dsp:cNvPr id="0" name=""/>
        <dsp:cNvSpPr/>
      </dsp:nvSpPr>
      <dsp:spPr>
        <a:xfrm>
          <a:off x="0" y="548519"/>
          <a:ext cx="5856651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 выборе предметов</a:t>
          </a:r>
          <a:endParaRPr lang="ru-RU" sz="16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22846" y="571365"/>
        <a:ext cx="5810959" cy="422308"/>
      </dsp:txXfrm>
    </dsp:sp>
    <dsp:sp modelId="{C0EB07D2-343A-4273-87D4-719BB96D6D2D}">
      <dsp:nvSpPr>
        <dsp:cNvPr id="0" name=""/>
        <dsp:cNvSpPr/>
      </dsp:nvSpPr>
      <dsp:spPr>
        <a:xfrm>
          <a:off x="0" y="1088519"/>
          <a:ext cx="5856651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 перечне ППЭ </a:t>
          </a:r>
          <a:endParaRPr lang="ru-RU" sz="16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22846" y="1111365"/>
        <a:ext cx="5810959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7C29-9E02-4DC7-BD27-B4FEC6F4A1C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10372-222C-4CAB-932E-47026FB66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4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7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1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4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68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2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55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49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7713"/>
            <a:ext cx="6621463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4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7713"/>
            <a:ext cx="6621463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0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10372-222C-4CAB-932E-47026FB666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4" indent="0" algn="ctr">
              <a:buNone/>
              <a:defRPr sz="2000"/>
            </a:lvl2pPr>
            <a:lvl3pPr marL="913987" indent="0" algn="ctr">
              <a:buNone/>
              <a:defRPr sz="1800"/>
            </a:lvl3pPr>
            <a:lvl4pPr marL="1370981" indent="0" algn="ctr">
              <a:buNone/>
              <a:defRPr sz="1600"/>
            </a:lvl4pPr>
            <a:lvl5pPr marL="1827974" indent="0" algn="ctr">
              <a:buNone/>
              <a:defRPr sz="1600"/>
            </a:lvl5pPr>
            <a:lvl6pPr marL="2284968" indent="0" algn="ctr">
              <a:buNone/>
              <a:defRPr sz="1600"/>
            </a:lvl6pPr>
            <a:lvl7pPr marL="2741962" indent="0" algn="ctr">
              <a:buNone/>
              <a:defRPr sz="1600"/>
            </a:lvl7pPr>
            <a:lvl8pPr marL="3198955" indent="0" algn="ctr">
              <a:buNone/>
              <a:defRPr sz="1600"/>
            </a:lvl8pPr>
            <a:lvl9pPr marL="365594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4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7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0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0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8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1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02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0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0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0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07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08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0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3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26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122" indent="0">
              <a:buNone/>
              <a:defRPr sz="2600" b="1"/>
            </a:lvl2pPr>
            <a:lvl3pPr marL="1200245" indent="0">
              <a:buNone/>
              <a:defRPr sz="2400" b="1"/>
            </a:lvl3pPr>
            <a:lvl4pPr marL="1800369" indent="0">
              <a:buNone/>
              <a:defRPr sz="2100" b="1"/>
            </a:lvl4pPr>
            <a:lvl5pPr marL="2400491" indent="0">
              <a:buNone/>
              <a:defRPr sz="2100" b="1"/>
            </a:lvl5pPr>
            <a:lvl6pPr marL="3000615" indent="0">
              <a:buNone/>
              <a:defRPr sz="2100" b="1"/>
            </a:lvl6pPr>
            <a:lvl7pPr marL="3600737" indent="0">
              <a:buNone/>
              <a:defRPr sz="2100" b="1"/>
            </a:lvl7pPr>
            <a:lvl8pPr marL="4200859" indent="0">
              <a:buNone/>
              <a:defRPr sz="2100" b="1"/>
            </a:lvl8pPr>
            <a:lvl9pPr marL="480098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26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122" indent="0">
              <a:buNone/>
              <a:defRPr sz="2600" b="1"/>
            </a:lvl2pPr>
            <a:lvl3pPr marL="1200245" indent="0">
              <a:buNone/>
              <a:defRPr sz="2400" b="1"/>
            </a:lvl3pPr>
            <a:lvl4pPr marL="1800369" indent="0">
              <a:buNone/>
              <a:defRPr sz="2100" b="1"/>
            </a:lvl4pPr>
            <a:lvl5pPr marL="2400491" indent="0">
              <a:buNone/>
              <a:defRPr sz="2100" b="1"/>
            </a:lvl5pPr>
            <a:lvl6pPr marL="3000615" indent="0">
              <a:buNone/>
              <a:defRPr sz="2100" b="1"/>
            </a:lvl6pPr>
            <a:lvl7pPr marL="3600737" indent="0">
              <a:buNone/>
              <a:defRPr sz="2100" b="1"/>
            </a:lvl7pPr>
            <a:lvl8pPr marL="4200859" indent="0">
              <a:buNone/>
              <a:defRPr sz="2100" b="1"/>
            </a:lvl8pPr>
            <a:lvl9pPr marL="480098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8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5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9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3" y="273050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4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3" y="1435116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600122" indent="0">
              <a:buNone/>
              <a:defRPr sz="1600"/>
            </a:lvl2pPr>
            <a:lvl3pPr marL="1200245" indent="0">
              <a:buNone/>
              <a:defRPr sz="1300"/>
            </a:lvl3pPr>
            <a:lvl4pPr marL="1800369" indent="0">
              <a:buNone/>
              <a:defRPr sz="1200"/>
            </a:lvl4pPr>
            <a:lvl5pPr marL="2400491" indent="0">
              <a:buNone/>
              <a:defRPr sz="1200"/>
            </a:lvl5pPr>
            <a:lvl6pPr marL="3000615" indent="0">
              <a:buNone/>
              <a:defRPr sz="1200"/>
            </a:lvl6pPr>
            <a:lvl7pPr marL="3600737" indent="0">
              <a:buNone/>
              <a:defRPr sz="1200"/>
            </a:lvl7pPr>
            <a:lvl8pPr marL="4200859" indent="0">
              <a:buNone/>
              <a:defRPr sz="1200"/>
            </a:lvl8pPr>
            <a:lvl9pPr marL="480098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00"/>
            </a:lvl1pPr>
            <a:lvl2pPr marL="600122" indent="0">
              <a:buNone/>
              <a:defRPr sz="3700"/>
            </a:lvl2pPr>
            <a:lvl3pPr marL="1200245" indent="0">
              <a:buNone/>
              <a:defRPr sz="3200"/>
            </a:lvl3pPr>
            <a:lvl4pPr marL="1800369" indent="0">
              <a:buNone/>
              <a:defRPr sz="2600"/>
            </a:lvl4pPr>
            <a:lvl5pPr marL="2400491" indent="0">
              <a:buNone/>
              <a:defRPr sz="2600"/>
            </a:lvl5pPr>
            <a:lvl6pPr marL="3000615" indent="0">
              <a:buNone/>
              <a:defRPr sz="2600"/>
            </a:lvl6pPr>
            <a:lvl7pPr marL="3600737" indent="0">
              <a:buNone/>
              <a:defRPr sz="2600"/>
            </a:lvl7pPr>
            <a:lvl8pPr marL="4200859" indent="0">
              <a:buNone/>
              <a:defRPr sz="2600"/>
            </a:lvl8pPr>
            <a:lvl9pPr marL="4800985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4"/>
          </a:xfrm>
        </p:spPr>
        <p:txBody>
          <a:bodyPr/>
          <a:lstStyle>
            <a:lvl1pPr marL="0" indent="0">
              <a:buNone/>
              <a:defRPr sz="1800"/>
            </a:lvl1pPr>
            <a:lvl2pPr marL="600122" indent="0">
              <a:buNone/>
              <a:defRPr sz="1600"/>
            </a:lvl2pPr>
            <a:lvl3pPr marL="1200245" indent="0">
              <a:buNone/>
              <a:defRPr sz="1300"/>
            </a:lvl3pPr>
            <a:lvl4pPr marL="1800369" indent="0">
              <a:buNone/>
              <a:defRPr sz="1200"/>
            </a:lvl4pPr>
            <a:lvl5pPr marL="2400491" indent="0">
              <a:buNone/>
              <a:defRPr sz="1200"/>
            </a:lvl5pPr>
            <a:lvl6pPr marL="3000615" indent="0">
              <a:buNone/>
              <a:defRPr sz="1200"/>
            </a:lvl6pPr>
            <a:lvl7pPr marL="3600737" indent="0">
              <a:buNone/>
              <a:defRPr sz="1200"/>
            </a:lvl7pPr>
            <a:lvl8pPr marL="4200859" indent="0">
              <a:buNone/>
              <a:defRPr sz="1200"/>
            </a:lvl8pPr>
            <a:lvl9pPr marL="480098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2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4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87"/>
            <a:ext cx="2743200" cy="43878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87"/>
            <a:ext cx="8026400" cy="43878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2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0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3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06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09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1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15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18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2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2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4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6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2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304" indent="0">
              <a:buNone/>
              <a:defRPr sz="2600" b="1"/>
            </a:lvl2pPr>
            <a:lvl3pPr marL="1200607" indent="0">
              <a:buNone/>
              <a:defRPr sz="2400" b="1"/>
            </a:lvl3pPr>
            <a:lvl4pPr marL="1800911" indent="0">
              <a:buNone/>
              <a:defRPr sz="2100" b="1"/>
            </a:lvl4pPr>
            <a:lvl5pPr marL="2401214" indent="0">
              <a:buNone/>
              <a:defRPr sz="2100" b="1"/>
            </a:lvl5pPr>
            <a:lvl6pPr marL="3001518" indent="0">
              <a:buNone/>
              <a:defRPr sz="2100" b="1"/>
            </a:lvl6pPr>
            <a:lvl7pPr marL="3601822" indent="0">
              <a:buNone/>
              <a:defRPr sz="2100" b="1"/>
            </a:lvl7pPr>
            <a:lvl8pPr marL="4202125" indent="0">
              <a:buNone/>
              <a:defRPr sz="2100" b="1"/>
            </a:lvl8pPr>
            <a:lvl9pPr marL="480242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2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304" indent="0">
              <a:buNone/>
              <a:defRPr sz="2600" b="1"/>
            </a:lvl2pPr>
            <a:lvl3pPr marL="1200607" indent="0">
              <a:buNone/>
              <a:defRPr sz="2400" b="1"/>
            </a:lvl3pPr>
            <a:lvl4pPr marL="1800911" indent="0">
              <a:buNone/>
              <a:defRPr sz="2100" b="1"/>
            </a:lvl4pPr>
            <a:lvl5pPr marL="2401214" indent="0">
              <a:buNone/>
              <a:defRPr sz="2100" b="1"/>
            </a:lvl5pPr>
            <a:lvl6pPr marL="3001518" indent="0">
              <a:buNone/>
              <a:defRPr sz="2100" b="1"/>
            </a:lvl6pPr>
            <a:lvl7pPr marL="3601822" indent="0">
              <a:buNone/>
              <a:defRPr sz="2100" b="1"/>
            </a:lvl7pPr>
            <a:lvl8pPr marL="4202125" indent="0">
              <a:buNone/>
              <a:defRPr sz="2100" b="1"/>
            </a:lvl8pPr>
            <a:lvl9pPr marL="480242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8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44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4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97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0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4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1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600304" indent="0">
              <a:buNone/>
              <a:defRPr sz="1600"/>
            </a:lvl2pPr>
            <a:lvl3pPr marL="1200607" indent="0">
              <a:buNone/>
              <a:defRPr sz="1300"/>
            </a:lvl3pPr>
            <a:lvl4pPr marL="1800911" indent="0">
              <a:buNone/>
              <a:defRPr sz="1200"/>
            </a:lvl4pPr>
            <a:lvl5pPr marL="2401214" indent="0">
              <a:buNone/>
              <a:defRPr sz="1200"/>
            </a:lvl5pPr>
            <a:lvl6pPr marL="3001518" indent="0">
              <a:buNone/>
              <a:defRPr sz="1200"/>
            </a:lvl6pPr>
            <a:lvl7pPr marL="3601822" indent="0">
              <a:buNone/>
              <a:defRPr sz="1200"/>
            </a:lvl7pPr>
            <a:lvl8pPr marL="4202125" indent="0">
              <a:buNone/>
              <a:defRPr sz="1200"/>
            </a:lvl8pPr>
            <a:lvl9pPr marL="480242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3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00"/>
            </a:lvl1pPr>
            <a:lvl2pPr marL="600304" indent="0">
              <a:buNone/>
              <a:defRPr sz="3700"/>
            </a:lvl2pPr>
            <a:lvl3pPr marL="1200607" indent="0">
              <a:buNone/>
              <a:defRPr sz="3200"/>
            </a:lvl3pPr>
            <a:lvl4pPr marL="1800911" indent="0">
              <a:buNone/>
              <a:defRPr sz="2600"/>
            </a:lvl4pPr>
            <a:lvl5pPr marL="2401214" indent="0">
              <a:buNone/>
              <a:defRPr sz="2600"/>
            </a:lvl5pPr>
            <a:lvl6pPr marL="3001518" indent="0">
              <a:buNone/>
              <a:defRPr sz="2600"/>
            </a:lvl6pPr>
            <a:lvl7pPr marL="3601822" indent="0">
              <a:buNone/>
              <a:defRPr sz="2600"/>
            </a:lvl7pPr>
            <a:lvl8pPr marL="4202125" indent="0">
              <a:buNone/>
              <a:defRPr sz="2600"/>
            </a:lvl8pPr>
            <a:lvl9pPr marL="4802429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4"/>
          </a:xfrm>
        </p:spPr>
        <p:txBody>
          <a:bodyPr/>
          <a:lstStyle>
            <a:lvl1pPr marL="0" indent="0">
              <a:buNone/>
              <a:defRPr sz="1800"/>
            </a:lvl1pPr>
            <a:lvl2pPr marL="600304" indent="0">
              <a:buNone/>
              <a:defRPr sz="1600"/>
            </a:lvl2pPr>
            <a:lvl3pPr marL="1200607" indent="0">
              <a:buNone/>
              <a:defRPr sz="1300"/>
            </a:lvl3pPr>
            <a:lvl4pPr marL="1800911" indent="0">
              <a:buNone/>
              <a:defRPr sz="1200"/>
            </a:lvl4pPr>
            <a:lvl5pPr marL="2401214" indent="0">
              <a:buNone/>
              <a:defRPr sz="1200"/>
            </a:lvl5pPr>
            <a:lvl6pPr marL="3001518" indent="0">
              <a:buNone/>
              <a:defRPr sz="1200"/>
            </a:lvl6pPr>
            <a:lvl7pPr marL="3601822" indent="0">
              <a:buNone/>
              <a:defRPr sz="1200"/>
            </a:lvl7pPr>
            <a:lvl8pPr marL="4202125" indent="0">
              <a:buNone/>
              <a:defRPr sz="1200"/>
            </a:lvl8pPr>
            <a:lvl9pPr marL="480242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2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59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85"/>
            <a:ext cx="2743200" cy="43878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85"/>
            <a:ext cx="8026400" cy="43878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2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7" indent="0">
              <a:buNone/>
              <a:defRPr sz="1800" b="1"/>
            </a:lvl3pPr>
            <a:lvl4pPr marL="1370981" indent="0">
              <a:buNone/>
              <a:defRPr sz="1600" b="1"/>
            </a:lvl4pPr>
            <a:lvl5pPr marL="1827974" indent="0">
              <a:buNone/>
              <a:defRPr sz="1600" b="1"/>
            </a:lvl5pPr>
            <a:lvl6pPr marL="2284968" indent="0">
              <a:buNone/>
              <a:defRPr sz="1600" b="1"/>
            </a:lvl6pPr>
            <a:lvl7pPr marL="2741962" indent="0">
              <a:buNone/>
              <a:defRPr sz="1600" b="1"/>
            </a:lvl7pPr>
            <a:lvl8pPr marL="3198955" indent="0">
              <a:buNone/>
              <a:defRPr sz="1600" b="1"/>
            </a:lvl8pPr>
            <a:lvl9pPr marL="36559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7" indent="0">
              <a:buNone/>
              <a:defRPr sz="1800" b="1"/>
            </a:lvl3pPr>
            <a:lvl4pPr marL="1370981" indent="0">
              <a:buNone/>
              <a:defRPr sz="1600" b="1"/>
            </a:lvl4pPr>
            <a:lvl5pPr marL="1827974" indent="0">
              <a:buNone/>
              <a:defRPr sz="1600" b="1"/>
            </a:lvl5pPr>
            <a:lvl6pPr marL="2284968" indent="0">
              <a:buNone/>
              <a:defRPr sz="1600" b="1"/>
            </a:lvl6pPr>
            <a:lvl7pPr marL="2741962" indent="0">
              <a:buNone/>
              <a:defRPr sz="1600" b="1"/>
            </a:lvl7pPr>
            <a:lvl8pPr marL="3198955" indent="0">
              <a:buNone/>
              <a:defRPr sz="1600" b="1"/>
            </a:lvl8pPr>
            <a:lvl9pPr marL="36559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1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4" indent="0">
              <a:buNone/>
              <a:defRPr sz="1400"/>
            </a:lvl2pPr>
            <a:lvl3pPr marL="913987" indent="0">
              <a:buNone/>
              <a:defRPr sz="1200"/>
            </a:lvl3pPr>
            <a:lvl4pPr marL="1370981" indent="0">
              <a:buNone/>
              <a:defRPr sz="1100"/>
            </a:lvl4pPr>
            <a:lvl5pPr marL="1827974" indent="0">
              <a:buNone/>
              <a:defRPr sz="1100"/>
            </a:lvl5pPr>
            <a:lvl6pPr marL="2284968" indent="0">
              <a:buNone/>
              <a:defRPr sz="1100"/>
            </a:lvl6pPr>
            <a:lvl7pPr marL="2741962" indent="0">
              <a:buNone/>
              <a:defRPr sz="1100"/>
            </a:lvl7pPr>
            <a:lvl8pPr marL="3198955" indent="0">
              <a:buNone/>
              <a:defRPr sz="1100"/>
            </a:lvl8pPr>
            <a:lvl9pPr marL="36559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994" indent="0">
              <a:buNone/>
              <a:defRPr sz="2800"/>
            </a:lvl2pPr>
            <a:lvl3pPr marL="913987" indent="0">
              <a:buNone/>
              <a:defRPr sz="2400"/>
            </a:lvl3pPr>
            <a:lvl4pPr marL="1370981" indent="0">
              <a:buNone/>
              <a:defRPr sz="2000"/>
            </a:lvl4pPr>
            <a:lvl5pPr marL="1827974" indent="0">
              <a:buNone/>
              <a:defRPr sz="2000"/>
            </a:lvl5pPr>
            <a:lvl6pPr marL="2284968" indent="0">
              <a:buNone/>
              <a:defRPr sz="2000"/>
            </a:lvl6pPr>
            <a:lvl7pPr marL="2741962" indent="0">
              <a:buNone/>
              <a:defRPr sz="2000"/>
            </a:lvl7pPr>
            <a:lvl8pPr marL="3198955" indent="0">
              <a:buNone/>
              <a:defRPr sz="2000"/>
            </a:lvl8pPr>
            <a:lvl9pPr marL="365594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4" indent="0">
              <a:buNone/>
              <a:defRPr sz="1400"/>
            </a:lvl2pPr>
            <a:lvl3pPr marL="913987" indent="0">
              <a:buNone/>
              <a:defRPr sz="1200"/>
            </a:lvl3pPr>
            <a:lvl4pPr marL="1370981" indent="0">
              <a:buNone/>
              <a:defRPr sz="1100"/>
            </a:lvl4pPr>
            <a:lvl5pPr marL="1827974" indent="0">
              <a:buNone/>
              <a:defRPr sz="1100"/>
            </a:lvl5pPr>
            <a:lvl6pPr marL="2284968" indent="0">
              <a:buNone/>
              <a:defRPr sz="1100"/>
            </a:lvl6pPr>
            <a:lvl7pPr marL="2741962" indent="0">
              <a:buNone/>
              <a:defRPr sz="1100"/>
            </a:lvl7pPr>
            <a:lvl8pPr marL="3198955" indent="0">
              <a:buNone/>
              <a:defRPr sz="1100"/>
            </a:lvl8pPr>
            <a:lvl9pPr marL="36559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vert="horz" lIns="91401" tIns="45699" rIns="91401" bIns="456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1" tIns="45699" rIns="91401" bIns="456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1" tIns="45699" rIns="91401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E20-9E11-4419-A1BD-FBA924EC240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1" tIns="45699" rIns="91401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1" tIns="45699" rIns="91401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87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7" indent="-228497" algn="l" defTabSz="913987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0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5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7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5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8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3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5" indent="-228497" algn="l" defTabSz="9139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4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7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1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4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8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2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5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9" algn="l" defTabSz="913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143000"/>
          </a:xfrm>
          <a:prstGeom prst="rect">
            <a:avLst/>
          </a:prstGeom>
        </p:spPr>
        <p:txBody>
          <a:bodyPr vert="horz" lIns="120024" tIns="60012" rIns="120024" bIns="600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20024" tIns="60012" rIns="120024" bIns="600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0024" tIns="60012" rIns="120024" bIns="6001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245"/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00245"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0024" tIns="60012" rIns="120024" bIns="600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24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0024" tIns="60012" rIns="120024" bIns="6001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245"/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0024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0024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94" indent="-450094" algn="l" defTabSz="1200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5199" indent="-375077" algn="l" defTabSz="1200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0307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0430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552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0676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98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0922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1044" indent="-300061" algn="l" defTabSz="1200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122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245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69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491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0615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737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0859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0985" algn="l" defTabSz="1200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143000"/>
          </a:xfrm>
          <a:prstGeom prst="rect">
            <a:avLst/>
          </a:prstGeom>
        </p:spPr>
        <p:txBody>
          <a:bodyPr vert="horz" lIns="120061" tIns="60030" rIns="120061" bIns="600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20061" tIns="60030" rIns="120061" bIns="600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0061" tIns="60030" rIns="120061" bIns="600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607"/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00607"/>
              <a:t>11.11.2016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0061" tIns="60030" rIns="120061" bIns="600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60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0061" tIns="60030" rIns="120061" bIns="600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607"/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0060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00607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228" indent="-450228" algn="l" defTabSz="120060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5493" indent="-375190" algn="l" defTabSz="120060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0759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1063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1366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670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973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2277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581" indent="-300152" algn="l" defTabSz="12006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304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607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911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1214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1518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1822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2125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2429" algn="l" defTabSz="12006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content/otkrytyy-bank-zadaniy-ege" TargetMode="External"/><Relationship Id="rId7" Type="http://schemas.openxmlformats.org/officeDocument/2006/relationships/hyperlink" Target="https://online-ege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Лого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33" y="88919"/>
            <a:ext cx="1844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63420" y="0"/>
            <a:ext cx="2292397" cy="89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423" y="5709668"/>
            <a:ext cx="7306492" cy="400109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профессионал когда-то был учеником…»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8" t="20778" r="1894" b="23380"/>
          <a:stretch/>
        </p:blipFill>
        <p:spPr>
          <a:xfrm>
            <a:off x="349997" y="1254038"/>
            <a:ext cx="3594987" cy="423634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422734" y="4813214"/>
            <a:ext cx="3866607" cy="1623104"/>
          </a:xfrm>
          <a:prstGeom prst="rect">
            <a:avLst/>
          </a:prstGeom>
        </p:spPr>
        <p:txBody>
          <a:bodyPr lIns="91401" tIns="45699" rIns="91401" bIns="4569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оценки качества образования Краснодарского края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Руженна Анатольевна Гардымова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8-988-24-23-520</a:t>
            </a:r>
            <a:endParaRPr lang="en-US" sz="18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gardymova@mail.ru</a:t>
            </a:r>
            <a:endParaRPr lang="ru-RU" sz="18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277" y="1450762"/>
            <a:ext cx="1611087" cy="738664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- сто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87443" y="1820091"/>
            <a:ext cx="184652" cy="369289"/>
          </a:xfrm>
          <a:prstGeom prst="rect">
            <a:avLst/>
          </a:prstGeom>
          <a:noFill/>
        </p:spPr>
        <p:txBody>
          <a:bodyPr wrap="none" lIns="91401" tIns="45699" rIns="91401" bIns="45699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82281" y="2004759"/>
            <a:ext cx="7837713" cy="235444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4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с участниками ЕГЭ и их </a:t>
            </a:r>
            <a:r>
              <a:rPr lang="ru-RU" sz="4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4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ли смысл подавать апелляцию о несогласии с полученными баллами? Да или нет?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61204" y="6101399"/>
            <a:ext cx="1669592" cy="65209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513" y="1432559"/>
            <a:ext cx="3339737" cy="82296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проверьте </a:t>
            </a:r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результаты в личном кабинете на портале ЕГЭ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30930" y="1841860"/>
            <a:ext cx="744583" cy="2179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" y="1503307"/>
            <a:ext cx="1003664" cy="369332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6" y="2326272"/>
            <a:ext cx="4169849" cy="2956423"/>
          </a:xfrm>
          <a:prstGeom prst="rect">
            <a:avLst/>
          </a:prstGeom>
        </p:spPr>
      </p:pic>
      <p:cxnSp>
        <p:nvCxnSpPr>
          <p:cNvPr id="35" name="Соединительная линия уступом 34"/>
          <p:cNvCxnSpPr/>
          <p:nvPr/>
        </p:nvCxnSpPr>
        <p:spPr>
          <a:xfrm>
            <a:off x="4415247" y="1841862"/>
            <a:ext cx="130628" cy="2684418"/>
          </a:xfrm>
          <a:prstGeom prst="bentConnector2">
            <a:avLst/>
          </a:prstGeom>
          <a:ln w="28575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075513" y="5278436"/>
            <a:ext cx="3339737" cy="10503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внимательно рассмотрите бланки ответов. Убедитесь, что оценены все задания (сравните с протоколом)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330930" y="5804656"/>
            <a:ext cx="744583" cy="2179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920" y="5466103"/>
            <a:ext cx="10036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5115" y="1438936"/>
            <a:ext cx="5775960" cy="1461018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Знайте, что ВСЯ работа будет перепроверена. </a:t>
            </a:r>
          </a:p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Бланк ответов №1 перепроверят в РЦОИ на наличие технических ошибок. </a:t>
            </a:r>
          </a:p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Бланк ответов №2 – перепроверят эксперты предметной комиссии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55464" y="2160399"/>
            <a:ext cx="734217" cy="3267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66569" y="1787492"/>
            <a:ext cx="925287" cy="369289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74381" y="3020589"/>
            <a:ext cx="5756362" cy="12117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получите у директора 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школы, к которой вы прикреплены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специальную форму (2 экз.)  и подайте апелляцию о несогласии с результатами ЕГЭ в течение 2-х рабочих дней после официального объявления результатов экзамена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5355463" y="3632101"/>
            <a:ext cx="821303" cy="2106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22085" y="3257146"/>
            <a:ext cx="925287" cy="369289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365967" y="4352999"/>
            <a:ext cx="5251269" cy="465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при желании можно присутствовать на заседании конфликтной комиссии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5355773" y="4581339"/>
            <a:ext cx="1025851" cy="8081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49094" y="4156950"/>
            <a:ext cx="925287" cy="369289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5667133" y="4787487"/>
            <a:ext cx="652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sz="1600" b="1" i="1" dirty="0">
                <a:solidFill>
                  <a:srgbClr val="006666"/>
                </a:solidFill>
                <a:latin typeface="Times New Roman" pitchFamily="18" charset="0"/>
              </a:rPr>
              <a:t>Результатом рассмотрения апелляции может быть: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7881260" y="5042730"/>
            <a:ext cx="374469" cy="365024"/>
          </a:xfrm>
          <a:prstGeom prst="straightConnector1">
            <a:avLst/>
          </a:prstGeom>
          <a:ln w="28575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689936" y="5042730"/>
            <a:ext cx="326296" cy="365024"/>
          </a:xfrm>
          <a:prstGeom prst="straightConnector1">
            <a:avLst/>
          </a:prstGeom>
          <a:ln w="28575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5672305" y="5434344"/>
            <a:ext cx="2620723" cy="685555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апелляции и сохранение выставленных баллов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347595" y="5431465"/>
            <a:ext cx="2783444" cy="1188775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апелляции и выставление других баллов как в сторону увеличения, так и в сторону уменьшения</a:t>
            </a:r>
          </a:p>
        </p:txBody>
      </p:sp>
    </p:spTree>
    <p:extLst>
      <p:ext uri="{BB962C8B-B14F-4D97-AF65-F5344CB8AC3E}">
        <p14:creationId xmlns:p14="http://schemas.microsoft.com/office/powerpoint/2010/main" val="2983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изменятся экзаменационные  задания?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95795" y="1341122"/>
            <a:ext cx="1907176" cy="64443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2971" y="1193079"/>
            <a:ext cx="10128068" cy="2339101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Оптимизирована структура экзаменационной работы: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1. Из экзаменационной работы исключены задания с выбором одного ответа.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2. Сокращено количество заданий с 40 до 28.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3. Уменьшен максимальный первичный балл с 61 в 2016 г. до 59 в 2017 г.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4. Увеличена продолжительность экзаменационной работы с 180 до 210 минут.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5. В часть 1 включены новые типы заданий, которые существенно различаются по видам учебных действий: заполнение пропущенных элементов схемы или таблицы, нахождение правильно указанных обозначений в рисунке, анализ и синтез информации, в том числе представленной в форме графиков, диаграмм и таблиц со статистическими данными.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95795" y="3532180"/>
            <a:ext cx="1907176" cy="64443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0087" y="3532180"/>
            <a:ext cx="10193836" cy="2308282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Оптимизирована структура экзаменационной работы: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1. Принципиально изменена структура части 1 КИМ: исключены задания с выбором одного ответа; задания сгруппированы по отдельным тематическим блокам, в каждом из которых есть задания как базового, так и повышенного уровней сложности.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2. Уменьшено общее количество заданий с 40 (в 2016 г.) до 34.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3. 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4. Максимальный первичный балл за выполнение работы в целом составит 60 баллов (вместо 64 баллов в 2016 году). </a:t>
            </a:r>
            <a:endParaRPr lang="ru-RU" sz="16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95795" y="5840502"/>
            <a:ext cx="1907176" cy="64443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2971" y="5784198"/>
            <a:ext cx="10128068" cy="615553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Изменена структура части 1 экзаменационной работы, часть 2 оставлена без изменений. Из экзаменационной работы исключены задания с выбором одного верного ответа и добавлены задания с кратким ответом.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Предупрежден – значит вооружен!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1053" y="1155449"/>
            <a:ext cx="6855635" cy="1015620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подготовки к ГИА обучающихся: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http://www.fipi.ru/content/otkrytyy-bank-zadaniy-ege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6857" r="1920" b="3492"/>
          <a:stretch/>
        </p:blipFill>
        <p:spPr>
          <a:xfrm>
            <a:off x="187569" y="2159351"/>
            <a:ext cx="5060575" cy="377735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8849363" y="1850983"/>
            <a:ext cx="3016068" cy="6249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9152" r="1361" b="3707"/>
          <a:stretch/>
        </p:blipFill>
        <p:spPr>
          <a:xfrm>
            <a:off x="4420280" y="2159348"/>
            <a:ext cx="5774429" cy="405831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6084" r="30243" b="3819"/>
          <a:stretch/>
        </p:blipFill>
        <p:spPr>
          <a:xfrm>
            <a:off x="8307537" y="2046398"/>
            <a:ext cx="3693111" cy="4648111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62097" y="1251522"/>
            <a:ext cx="6855635" cy="1015620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варианты тестов: </a:t>
            </a:r>
          </a:p>
          <a:p>
            <a:pPr>
              <a:defRPr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https://online-ege.ru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сберечь хорошее самочувствие на экзамене?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8"/>
          <a:stretch/>
        </p:blipFill>
        <p:spPr>
          <a:xfrm>
            <a:off x="264048" y="5284457"/>
            <a:ext cx="1291997" cy="1331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D0E8EA"/>
              </a:clrFrom>
              <a:clrTo>
                <a:srgbClr val="D0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3" y="1519293"/>
            <a:ext cx="2281647" cy="228164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097397" y="3964222"/>
            <a:ext cx="667659" cy="1233153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38" y="3039295"/>
            <a:ext cx="1750423" cy="1021509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организатору в аудитории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5642" r="11130" b="5642"/>
          <a:stretch/>
        </p:blipFill>
        <p:spPr>
          <a:xfrm>
            <a:off x="4066905" y="2055224"/>
            <a:ext cx="970211" cy="17457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45880" y="2377443"/>
            <a:ext cx="74793" cy="2873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423955" y="2481944"/>
            <a:ext cx="313508" cy="783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439636" y="3429536"/>
            <a:ext cx="1504112" cy="1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95992" y="2560322"/>
            <a:ext cx="1511517" cy="715088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в </a:t>
            </a:r>
            <a:r>
              <a:rPr lang="ru-RU" b="1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мед.пункт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49" y="1966167"/>
            <a:ext cx="642171" cy="1834772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5037115" y="3534039"/>
            <a:ext cx="1504112" cy="1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4512" y="2528518"/>
            <a:ext cx="1511517" cy="1021557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окажет помощь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271" r="54862" b="51713"/>
          <a:stretch/>
        </p:blipFill>
        <p:spPr>
          <a:xfrm>
            <a:off x="9245357" y="2122539"/>
            <a:ext cx="870859" cy="1611085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407716" y="3573142"/>
            <a:ext cx="1579181" cy="16917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73524" y="2481947"/>
            <a:ext cx="1713981" cy="408623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9911395" y="3844482"/>
            <a:ext cx="970676" cy="736313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19" y="4672088"/>
            <a:ext cx="723676" cy="7236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437" y="2188339"/>
            <a:ext cx="1063611" cy="10636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96511" y="5374994"/>
            <a:ext cx="995492" cy="408623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0116218" y="3041927"/>
            <a:ext cx="1207281" cy="357394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784249" y="3184391"/>
            <a:ext cx="1407752" cy="408623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23605" y="4330058"/>
            <a:ext cx="1468395" cy="408623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0116218" y="3661031"/>
            <a:ext cx="1080295" cy="234094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81469" y="1280195"/>
            <a:ext cx="4278491" cy="830954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принести с собой и оставить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мед.пункте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обед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36" y="5141709"/>
            <a:ext cx="2546865" cy="107768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10839" y="5081097"/>
            <a:ext cx="2214097" cy="1328023"/>
          </a:xfrm>
          <a:prstGeom prst="round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плохого самочувствия вызовут скорую помощь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7296454" y="3733621"/>
            <a:ext cx="569180" cy="1408085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4755381" y="5646093"/>
            <a:ext cx="1660097" cy="13186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85" y="3554061"/>
            <a:ext cx="845939" cy="75352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391546" y="5607851"/>
            <a:ext cx="3664551" cy="1200286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попросить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мед.пункте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горячие напитки</a:t>
            </a:r>
          </a:p>
        </p:txBody>
      </p:sp>
    </p:spTree>
    <p:extLst>
      <p:ext uri="{BB962C8B-B14F-4D97-AF65-F5344CB8AC3E}">
        <p14:creationId xmlns:p14="http://schemas.microsoft.com/office/powerpoint/2010/main" val="32553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«Горячая» линия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76549" y="1426028"/>
            <a:ext cx="8630195" cy="4781550"/>
          </a:xfrm>
          <a:prstGeom prst="rect">
            <a:avLst/>
          </a:prstGeom>
        </p:spPr>
        <p:txBody>
          <a:bodyPr lIns="91401" tIns="45699" rIns="91401" bIns="4569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Каждый студент или родитель, столкнувшийся с проблемами по вопросам ЕГЭ, может звонить по телефонам: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1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49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8(918)189-99-02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ru-RU" alt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4900" b="1" dirty="0">
                <a:solidFill>
                  <a:srgbClr val="FF8989"/>
                </a:solidFill>
                <a:latin typeface="Times New Roman" pitchFamily="18" charset="0"/>
                <a:cs typeface="Times New Roman" pitchFamily="18" charset="0"/>
              </a:rPr>
              <a:t>8(861)236-45-77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ru-RU" altLang="ru-RU" sz="1100" b="1" dirty="0">
              <a:solidFill>
                <a:srgbClr val="FF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4900" b="1" dirty="0">
                <a:solidFill>
                  <a:srgbClr val="FF8989"/>
                </a:solidFill>
                <a:latin typeface="Times New Roman" pitchFamily="18" charset="0"/>
                <a:cs typeface="Times New Roman" pitchFamily="18" charset="0"/>
              </a:rPr>
              <a:t>8(861)234-58-41</a:t>
            </a:r>
          </a:p>
          <a:p>
            <a:pPr marL="0" indent="0">
              <a:buNone/>
              <a:defRPr/>
            </a:pPr>
            <a:endParaRPr lang="ru-RU" sz="3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79" y="1262746"/>
            <a:ext cx="7760881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Лого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33" y="88919"/>
            <a:ext cx="1844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63420" y="0"/>
            <a:ext cx="2292397" cy="89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68660"/>
            <a:ext cx="12192000" cy="84637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4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2" t="22325" r="2736" b="27881"/>
          <a:stretch/>
        </p:blipFill>
        <p:spPr>
          <a:xfrm>
            <a:off x="4654609" y="1385823"/>
            <a:ext cx="2882791" cy="3082834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392091" y="447874"/>
            <a:ext cx="1942012" cy="1045030"/>
          </a:xfrm>
          <a:prstGeom prst="wedgeEllipseCallout">
            <a:avLst>
              <a:gd name="adj1" fmla="val -36976"/>
              <a:gd name="adj2" fmla="val 6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27226" y="754237"/>
            <a:ext cx="1611087" cy="738664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- 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9922" y="1219532"/>
            <a:ext cx="1323364" cy="668893"/>
          </a:xfrm>
          <a:prstGeom prst="rect">
            <a:avLst/>
          </a:prstGeom>
          <a:solidFill>
            <a:schemeClr val="bg1"/>
          </a:solidFill>
        </p:spPr>
        <p:txBody>
          <a:bodyPr wrap="none" lIns="120006" tIns="60003" rIns="120006" bIns="60003">
            <a:spAutoFit/>
          </a:bodyPr>
          <a:lstStyle/>
          <a:p>
            <a:pPr defTabSz="1200065"/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</a:t>
            </a:r>
          </a:p>
          <a:p>
            <a:pPr defTabSz="1200065"/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1532" y="65057"/>
            <a:ext cx="10177131" cy="1106063"/>
          </a:xfrm>
          <a:prstGeom prst="rect">
            <a:avLst/>
          </a:prstGeom>
        </p:spPr>
        <p:txBody>
          <a:bodyPr wrap="square" lIns="120006" tIns="60003" rIns="120006" bIns="60003">
            <a:spAutoFit/>
          </a:bodyPr>
          <a:lstStyle/>
          <a:p>
            <a:pPr defTabSz="1200065"/>
            <a:r>
              <a:rPr lang="ru-RU" sz="3200" b="1" dirty="0">
                <a:solidFill>
                  <a:srgbClr val="2E3192"/>
                </a:solidFill>
                <a:latin typeface="Cambria" panose="02040503050406030204" pitchFamily="18" charset="0"/>
              </a:rPr>
              <a:t>Качество ведения РИС ЕГЭ/ГВЭ – проблемные зоны и пути решения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923" y="5736735"/>
            <a:ext cx="4193036" cy="767563"/>
          </a:xfrm>
          <a:prstGeom prst="rect">
            <a:avLst/>
          </a:prstGeom>
        </p:spPr>
        <p:txBody>
          <a:bodyPr wrap="square" lIns="120006" tIns="60003" rIns="120006" bIns="60003">
            <a:spAutoFit/>
          </a:bodyPr>
          <a:lstStyle/>
          <a:p>
            <a:pPr algn="ctr" defTabSz="1200065"/>
            <a:r>
              <a:rPr lang="ru-RU" sz="2100" i="1" dirty="0">
                <a:solidFill>
                  <a:srgbClr val="C00000"/>
                </a:solidFill>
                <a:latin typeface="Cambria" panose="02040503050406030204" pitchFamily="18" charset="0"/>
              </a:rPr>
              <a:t>Письмо РОН от 05.02.2016</a:t>
            </a:r>
          </a:p>
          <a:p>
            <a:pPr algn="ctr" defTabSz="1200065"/>
            <a:r>
              <a:rPr lang="ru-RU" sz="2100" i="1" dirty="0">
                <a:solidFill>
                  <a:srgbClr val="C00000"/>
                </a:solidFill>
                <a:latin typeface="Cambria" panose="02040503050406030204" pitchFamily="18" charset="0"/>
              </a:rPr>
              <a:t> № 02-38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466">
            <a:off x="394081" y="1558705"/>
            <a:ext cx="3119792" cy="403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651489"/>
            <a:ext cx="2996771" cy="394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5615949" y="1771900"/>
          <a:ext cx="5856651" cy="156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86884" y="1219537"/>
            <a:ext cx="4310842" cy="521287"/>
          </a:xfrm>
          <a:prstGeom prst="rect">
            <a:avLst/>
          </a:prstGeom>
        </p:spPr>
        <p:txBody>
          <a:bodyPr wrap="none" lIns="120006" tIns="60003" rIns="120006" bIns="60003">
            <a:spAutoFit/>
          </a:bodyPr>
          <a:lstStyle/>
          <a:p>
            <a:pPr defTabSz="1200065"/>
            <a:r>
              <a:rPr lang="ru-RU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Разблокировка сведений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615952" y="3521061"/>
          <a:ext cx="5760641" cy="1266524"/>
        </p:xfrm>
        <a:graphic>
          <a:graphicData uri="http://schemas.openxmlformats.org/drawingml/2006/table">
            <a:tbl>
              <a:tblPr/>
              <a:tblGrid>
                <a:gridCol w="1632181"/>
                <a:gridCol w="1920213"/>
                <a:gridCol w="2208247"/>
              </a:tblGrid>
              <a:tr h="9036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</a:t>
                      </a:r>
                      <a:r>
                        <a:rPr lang="ru-RU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писем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700" marR="12700" marT="1217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</a:t>
                      </a:r>
                      <a:endParaRPr lang="ru-RU" sz="1800" b="0" i="0" u="none" strike="noStrike" dirty="0" smtClean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участников ЕГЭ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700" marR="12700" marT="1217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писем </a:t>
                      </a:r>
                      <a:r>
                        <a:rPr lang="ru-RU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после 04.05.2016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700" marR="12700" marT="1217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2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551</a:t>
                      </a:r>
                    </a:p>
                  </a:txBody>
                  <a:tcPr marL="12700" marR="12700" marT="12178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7 387</a:t>
                      </a:r>
                      <a:endParaRPr lang="ru-RU" sz="2300" b="1" i="0" u="none" strike="noStrike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700" marR="12700" marT="12178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</a:rPr>
                        <a:t>397</a:t>
                      </a:r>
                    </a:p>
                  </a:txBody>
                  <a:tcPr marL="12700" marR="12700" marT="12178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7824193" y="4792938"/>
            <a:ext cx="1536171" cy="508134"/>
          </a:xfrm>
          <a:prstGeom prst="downArrow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006" tIns="60003" rIns="120006" bIns="60003" rtlCol="0" anchor="ctr"/>
          <a:lstStyle/>
          <a:p>
            <a:pPr algn="ctr" defTabSz="1200065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5949" y="5301073"/>
            <a:ext cx="5856651" cy="135006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06" tIns="60003" rIns="120006" bIns="60003" anchor="ctr"/>
          <a:lstStyle/>
          <a:p>
            <a:pPr algn="ctr" defTabSz="1200065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Информационная работа</a:t>
            </a:r>
          </a:p>
          <a:p>
            <a:pPr algn="ctr" defTabSz="1200065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Выверка сведений в РИС</a:t>
            </a:r>
          </a:p>
          <a:p>
            <a:pPr algn="ctr" defTabSz="1200065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Анализ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ОВЗ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(заключения ПМПК и МСЭ) </a:t>
            </a:r>
            <a:endParaRPr lang="ru-RU" sz="21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532" y="65056"/>
            <a:ext cx="10177131" cy="1106099"/>
          </a:xfrm>
          <a:prstGeom prst="rect">
            <a:avLst/>
          </a:prstGeom>
        </p:spPr>
        <p:txBody>
          <a:bodyPr wrap="square" lIns="120042" tIns="60021" rIns="120042" bIns="60021">
            <a:spAutoFit/>
          </a:bodyPr>
          <a:lstStyle/>
          <a:p>
            <a:pPr defTabSz="1200426"/>
            <a:r>
              <a:rPr lang="ru-RU" sz="3200" b="1" dirty="0">
                <a:solidFill>
                  <a:srgbClr val="2E3192"/>
                </a:solidFill>
                <a:latin typeface="Cambria" panose="02040503050406030204" pitchFamily="18" charset="0"/>
              </a:rPr>
              <a:t>Качество ведения РИС ЕГЭ/ГВЭ – проблемные зоны и пути решения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44286" y="1747021"/>
          <a:ext cx="11233248" cy="4418933"/>
        </p:xfrm>
        <a:graphic>
          <a:graphicData uri="http://schemas.openxmlformats.org/drawingml/2006/table">
            <a:tbl>
              <a:tblPr firstRow="1" firstCol="1" bandRow="1"/>
              <a:tblGrid>
                <a:gridCol w="4199345"/>
                <a:gridCol w="3674428"/>
                <a:gridCol w="3359475"/>
              </a:tblGrid>
              <a:tr h="617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3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23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23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Выверка </a:t>
                      </a:r>
                      <a:r>
                        <a:rPr lang="ru-RU" sz="20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сведений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 февраля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28 февраля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Блокировка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11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февраля по 3 марта – отдельные письма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 марта письма не рассматривались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 марта письма рассматриваться </a:t>
                      </a:r>
                      <a:endParaRPr lang="ru-RU" sz="2000" dirty="0" smtClean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будут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Окно </a:t>
                      </a:r>
                      <a:r>
                        <a:rPr lang="ru-RU" sz="20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для разблокировки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25-29 апреля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 апреля – 10 мая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пути их решения</a:t>
            </a:r>
            <a:endParaRPr lang="ru-RU" sz="3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560" y="1371195"/>
            <a:ext cx="11586756" cy="1054405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03" y="1438308"/>
            <a:ext cx="11542471" cy="11365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в ГЭК Краснодарского края после 1 февраля 2016 года -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ВПЛ, в том числе 12 из СПО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РОН ОБУЧАЮЩЕЙСЯ ТОРГОВО-ТЕХНОЛОГИЧЕСКОГО  КОЛЛЕДЖА Г.СОЧИ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319" y="2611677"/>
            <a:ext cx="11586756" cy="1069097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604" y="2735770"/>
            <a:ext cx="11424120" cy="1011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lvl="0" algn="ctr"/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Информировать студентов о невозможности подать заявление и невозможности изменить сделанный выбор предметов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после 1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февраля 2017 (протокол, подпись каждого студента)</a:t>
            </a:r>
            <a:endParaRPr lang="ru-RU" alt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1" y="3896183"/>
            <a:ext cx="11586759" cy="1220103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17" y="4029459"/>
            <a:ext cx="11420475" cy="10868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lvl="0" algn="ctr"/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содержанием </a:t>
            </a:r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студента с установленными требованиями по конкретному вопросу </a:t>
            </a:r>
            <a:endParaRPr lang="ru-RU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0330819" y="527435"/>
            <a:ext cx="1669592" cy="65209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4319" y="5444315"/>
            <a:ext cx="11586756" cy="1069097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778" y="5572889"/>
            <a:ext cx="11424120" cy="1092923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lvl="0" algn="ctr"/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Своевременно выдать справку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освоении образовательных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программ среднего общего образования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(завершении освоения в текущем учебном году) студентам</a:t>
            </a:r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хотят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сдавать ЕГЭ </a:t>
            </a:r>
          </a:p>
        </p:txBody>
      </p:sp>
    </p:spTree>
    <p:extLst>
      <p:ext uri="{BB962C8B-B14F-4D97-AF65-F5344CB8AC3E}">
        <p14:creationId xmlns:p14="http://schemas.microsoft.com/office/powerpoint/2010/main" val="33495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5" y="69670"/>
            <a:ext cx="3161212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97169" y="6152699"/>
            <a:ext cx="1669592" cy="65209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987247" y="78378"/>
            <a:ext cx="3161212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32811" y="43543"/>
            <a:ext cx="3161212" cy="1123406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38" y="1483908"/>
            <a:ext cx="12100561" cy="439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устная (Говорение)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837" y="2220397"/>
            <a:ext cx="12100561" cy="439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 нужно получить зачёт по сочинению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изложению)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35" y="2973982"/>
            <a:ext cx="3161212" cy="910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части с выбором ответов (русский язык)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2811" y="2947856"/>
            <a:ext cx="3161212" cy="9100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части с выбором ответов (история, обществознание, география, информатика и ИКТ)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32815" y="2895976"/>
            <a:ext cx="3161212" cy="91004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части с выбором ответов </a:t>
            </a:r>
          </a:p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(физика, химия, биология)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32811" y="3931919"/>
            <a:ext cx="3161212" cy="7499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ЕГЭ по истории появилось историческое сочинение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7497" y="5500214"/>
            <a:ext cx="7667897" cy="505712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трансляция из всех аудиторий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74182" y="4041818"/>
            <a:ext cx="3078479" cy="1339406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контрольных измерительных материалов (заданий) в аудиториях в присутствии участников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2810" y="6119136"/>
            <a:ext cx="7615649" cy="685662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экзаменационных материалов в Штабе ППЭ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экзаменов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ВУЗы опубликовали перечень вступительных испытаний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4319" y="1406926"/>
            <a:ext cx="11586756" cy="1054405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07" y="1519243"/>
            <a:ext cx="11400644" cy="9801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октября можно выбрать предметы для сдачи ЕГЭ </a:t>
            </a:r>
          </a:p>
          <a:p>
            <a:pPr algn="ctr"/>
            <a:r>
              <a:rPr lang="ru-RU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спокойно готовиться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319" y="2611677"/>
            <a:ext cx="11586756" cy="1069097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604" y="2735770"/>
            <a:ext cx="11424120" cy="1011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lvl="0" algn="ctr"/>
            <a:r>
              <a:rPr lang="ru-RU" altLang="ru-RU" sz="24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 должен быть взят только из надёжного источника – сайта выбранного ВУЗа</a:t>
            </a:r>
            <a:endParaRPr lang="ru-RU" alt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1" y="3896183"/>
            <a:ext cx="11586759" cy="954491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17" y="4029459"/>
            <a:ext cx="11420475" cy="9558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lvl="0" algn="ctr"/>
            <a:r>
              <a:rPr lang="ru-RU" alt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r>
              <a:rPr lang="ru-RU" alt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alt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</a:t>
            </a:r>
            <a:r>
              <a:rPr lang="ru-RU" alt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«запасные предметы» заранее (5 ВУЗов, по 3 направления в каждом)</a:t>
            </a:r>
            <a:endParaRPr lang="ru-RU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0330819" y="527435"/>
            <a:ext cx="1669592" cy="65209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4319" y="5133181"/>
            <a:ext cx="11586756" cy="1069097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8603" y="5257203"/>
            <a:ext cx="11424120" cy="1092923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lvl="0" algn="ctr"/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Заявление на ЕГЭ нужно подать в </a:t>
            </a:r>
            <a:r>
              <a:rPr lang="ru-RU" altLang="ru-RU" sz="24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месте регистрации </a:t>
            </a:r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до 1 февраля (включительно):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адреса мест регистрации на сайтах министерства и ЦОКО </a:t>
            </a:r>
            <a:endParaRPr lang="ru-RU" alt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rgbClr val="E7E6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отмерь, </a:t>
            </a:r>
          </a:p>
          <a:p>
            <a:pPr algn="ctr"/>
            <a:r>
              <a:rPr lang="ru-RU" sz="3900" b="1" dirty="0">
                <a:solidFill>
                  <a:srgbClr val="E7E6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– выбери правильно!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6572" y="4013774"/>
            <a:ext cx="11499669" cy="13655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altLang="ru-RU" sz="20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Поступающим на творческие специальности  нужно учесть риск возможного не прохождения дополнительных вступительных испытаний творческой направленности </a:t>
            </a:r>
            <a:r>
              <a:rPr lang="ru-RU" altLang="ru-RU" sz="2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(Поэтому  включите в перечень выбранных предметов «запасные»)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048" y="5535242"/>
            <a:ext cx="11499669" cy="1247140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altLang="ru-RU" sz="20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Поступающим в военные (пожарные, МЧС, ФСБ и т.д.) ВУЗы  нужно учесть возможность отрицательного результата оценки уровня физической подготовки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(Поэтому включите в перечень выбранных предметов «запасные»,  чтобы поступить в гражданский ВУЗ)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0156647" y="345555"/>
            <a:ext cx="1669592" cy="6520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39636" y="1368525"/>
            <a:ext cx="11486605" cy="843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Порядок приема в вузы для абитуриентов, поступающих в 2017/18 учебном году, существенно не изменился. Как и ранее любой абитуриент сможет направить документы, выбрав для поступления до 5 вузов и до 3 направлений подготовки в каждом из них.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636" y="2313582"/>
            <a:ext cx="11486605" cy="8434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Порядок приема сохраняет особые права при приеме на обучение победителей и призеров олимпиад. Сохраняется возможность для поступающих получать дополнительные баллы за индивидуальные достижения, суммарно до 10 баллов.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700" y="3258641"/>
            <a:ext cx="11486605" cy="599256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Прием будет проходить в два этапа – до заполнения 80% бюджетных мест вуза на первом этапе, и до заполнения оставшихся мест на втором.</a:t>
            </a:r>
          </a:p>
        </p:txBody>
      </p:sp>
    </p:spTree>
    <p:extLst>
      <p:ext uri="{BB962C8B-B14F-4D97-AF65-F5344CB8AC3E}">
        <p14:creationId xmlns:p14="http://schemas.microsoft.com/office/powerpoint/2010/main" val="30424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случае надо сдавать </a:t>
            </a:r>
          </a:p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математику профильного уровня?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35" y="2112480"/>
            <a:ext cx="2570148" cy="794874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200" b="1" dirty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1400" b="1" dirty="0">
              <a:solidFill>
                <a:srgbClr val="FFF2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0494" y="2112480"/>
            <a:ext cx="2700471" cy="7948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уровень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50072"/>
            <a:ext cx="6130832" cy="1200330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indent="449796"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Если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выпускник хочет подавать документы на специальность, где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математика является одним из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вступительных испытаний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то выбрать нужно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только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профильный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уровень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0832" y="1262744"/>
            <a:ext cx="6061168" cy="584733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вступительных испытаний в образовательную организацию высшего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 rot="20584921">
            <a:off x="5869579" y="1662880"/>
            <a:ext cx="1201783" cy="369289"/>
          </a:xfrm>
          <a:prstGeom prst="rect">
            <a:avLst/>
          </a:prstGeom>
          <a:noFill/>
          <a:ln w="28575">
            <a:solidFill>
              <a:srgbClr val="FF8989"/>
            </a:solidFill>
          </a:ln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b="1" dirty="0">
              <a:solidFill>
                <a:srgbClr val="FF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35" y="4367978"/>
            <a:ext cx="6186504" cy="923331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Пересдать экзамен по математике профильного уровня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для повышения баллов можно только через год, в 2018 году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2885" y="1767502"/>
            <a:ext cx="4328159" cy="30631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государственный университет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912" y="2002482"/>
            <a:ext cx="4093029" cy="29238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и муниципальное управление: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72773" y="2002483"/>
            <a:ext cx="1719231" cy="69249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10669" y="2303642"/>
            <a:ext cx="3727271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профильного уровня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36496" y="2761158"/>
            <a:ext cx="4093029" cy="29238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Юриспруденция: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5355" y="2761159"/>
            <a:ext cx="1719228" cy="69249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70470" y="3349853"/>
            <a:ext cx="5834743" cy="30631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Армавирский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университет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6492" y="3575376"/>
            <a:ext cx="4093029" cy="29238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(дефектологическое) образование: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55355" y="3575376"/>
            <a:ext cx="1719231" cy="69249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93251" y="3876536"/>
            <a:ext cx="3727271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профильного уровня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6492" y="4353072"/>
            <a:ext cx="4093029" cy="29238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55355" y="4353073"/>
            <a:ext cx="1719231" cy="69249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70470" y="4923197"/>
            <a:ext cx="5834743" cy="30631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университет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36492" y="5148720"/>
            <a:ext cx="4093029" cy="292388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и муниципальное управление: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455355" y="5148720"/>
            <a:ext cx="1719231" cy="1292662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 marL="285621" indent="-285621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ДВИ (письменно)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93251" y="5449879"/>
            <a:ext cx="3727271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3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профильного уровня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70468" y="6370758"/>
            <a:ext cx="4519749" cy="307777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*ДВИ – дополнительное вступительное испытание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388655" y="5898125"/>
            <a:ext cx="1669592" cy="65209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627607" y="2313069"/>
            <a:ext cx="542884" cy="301157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280159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36" y="69670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Минимальные пороги для поступления </a:t>
            </a:r>
          </a:p>
          <a:p>
            <a:pPr algn="ctr"/>
            <a:r>
              <a:rPr lang="ru-RU" sz="3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ВУЗ не изменились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1989" y="4242287"/>
            <a:ext cx="4550927" cy="1471130"/>
          </a:xfrm>
          <a:prstGeom prst="rect">
            <a:avLst/>
          </a:prstGeom>
          <a:ln w="28575">
            <a:solidFill>
              <a:srgbClr val="006666"/>
            </a:solidFill>
          </a:ln>
        </p:spPr>
        <p:txBody>
          <a:bodyPr wrap="square" lIns="91401" tIns="45699" rIns="91401" bIns="45699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аттестата установлено минимальное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баллов ЕГЭ по: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русскому языку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балла 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математике профильного уровня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баллов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12445" r="31643" b="41587"/>
          <a:stretch/>
        </p:blipFill>
        <p:spPr>
          <a:xfrm>
            <a:off x="544511" y="2019443"/>
            <a:ext cx="4884992" cy="3867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584921">
            <a:off x="330828" y="1494060"/>
            <a:ext cx="1201783" cy="369289"/>
          </a:xfrm>
          <a:prstGeom prst="rect">
            <a:avLst/>
          </a:prstGeom>
          <a:noFill/>
          <a:ln w="28575">
            <a:solidFill>
              <a:srgbClr val="FF8989"/>
            </a:solidFill>
          </a:ln>
        </p:spPr>
        <p:txBody>
          <a:bodyPr wrap="square" lIns="91401" tIns="45699" rIns="91401" bIns="45699" rtlCol="0">
            <a:spAutoFit/>
          </a:bodyPr>
          <a:lstStyle/>
          <a:p>
            <a:r>
              <a:rPr lang="ru-RU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b="1" dirty="0">
              <a:solidFill>
                <a:srgbClr val="FF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038" y="1349832"/>
            <a:ext cx="4328159" cy="30631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государственный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8" y="1262744"/>
            <a:ext cx="6637545" cy="324723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75840" y="4509982"/>
            <a:ext cx="487680" cy="366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57040" y="4509982"/>
            <a:ext cx="782320" cy="366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699" rIns="91401" bIns="4569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1024</Words>
  <Application>Microsoft Office PowerPoint</Application>
  <PresentationFormat>Широкоэкранный</PresentationFormat>
  <Paragraphs>171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Times New Roman Cyr</vt:lpstr>
      <vt:lpstr>Тема Office</vt:lpstr>
      <vt:lpstr>14_Тема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Q17</cp:lastModifiedBy>
  <cp:revision>142</cp:revision>
  <cp:lastPrinted>2016-11-11T07:15:24Z</cp:lastPrinted>
  <dcterms:created xsi:type="dcterms:W3CDTF">2016-10-11T11:07:55Z</dcterms:created>
  <dcterms:modified xsi:type="dcterms:W3CDTF">2016-11-11T07:18:08Z</dcterms:modified>
</cp:coreProperties>
</file>